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60" r:id="rId3"/>
    <p:sldId id="264" r:id="rId4"/>
    <p:sldId id="263" r:id="rId5"/>
    <p:sldId id="268" r:id="rId6"/>
    <p:sldId id="272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87A7"/>
    <a:srgbClr val="F24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82" d="100"/>
          <a:sy n="82" d="100"/>
        </p:scale>
        <p:origin x="6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86061-CDA7-43D1-A737-000F3D361F45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72764-3A66-45C4-8655-E73B4DFA8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91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9F006-150E-08C9-D44F-47344F12CD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B6D8E9-164C-84C0-F34C-049415513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1934FD-8676-7399-4E05-1EC88DB03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4755EE-AEFF-72B1-901C-0A2FE9784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D7968A-D3D1-6A5C-E624-B11C1BEA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43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ADE0E6-2112-999C-721D-CFD482F8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689B77-F050-C369-646F-F606D7B51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D2D848-8044-1767-E0FA-463C8BA0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39774C-DAA4-13E2-23CD-068874A02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69E89A-0AF3-3EBA-3BC9-D2A45B9D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62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EDC887-075C-A1DF-0955-9BC1B256D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A7E7FCB-8198-582C-0892-E23219FFE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DD1435-26FF-B73A-B993-352DD2907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69B595-081F-BC27-7A72-BEAF00232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9D775-9FE5-1E51-79F5-F23ADE06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540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4C127-01BD-2BC0-E521-E87EC6F0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5D2908-BA5A-87C2-FEA2-C6A0A4678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2ADFAB-51B1-127C-3B57-39623274A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5E24F6-C892-1E26-11FE-D7F03CA8A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240E27-28CE-5705-5BFE-3C519CAB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05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4CD33-5674-8A0B-D706-6272A0768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6FC65D-DB26-7453-8B96-FBCD29C08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21A061-AB3F-DBD4-3C60-409D67BA0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241DF3-F9C1-D7ED-9289-C7BB1E560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745F4A-5C85-69DC-5537-56CBE32C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643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0E137-0306-D3D5-9A03-E7E2A13A1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D36339-34C0-DEAF-855B-EAC4EC3A0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9FBF98-0395-3873-0A96-2DB750622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D881C1-26EA-EBC4-7E5F-88919ADE4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112050-9E18-0E47-0148-F51D29D0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A94843-06E8-6480-A4ED-1372AB1B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6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3B077-4EB0-31E1-AF81-3E270949F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3F3E74-C8C6-9335-B9E5-0A1FC944A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F17D436-18A2-F047-C47F-04AE08D2D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30E1A23-D106-FD0A-8FF5-5D2ECE7BC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4CC7F57-79B1-C902-D389-6C914A86E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62343E7-2AA5-FCCE-C5F0-B46D3AA2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DCE5099-B4B4-C604-84C4-993A3DA2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F33246C-A8D1-06C5-CDE1-36FE92A5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34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BF287-64F4-1627-D156-5B792C33F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606EB98-7F63-3587-D7BE-C49B0F50F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4187A00-0EE0-4F48-1450-6380DEB8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34E702-E4E5-7F91-1B64-7E8C44E8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25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3E0B547-C514-DC6D-F05F-027A03AE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1A1337A-B844-A19D-7A84-D8087F7B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7E2AE4-1184-4767-CE98-087E61699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73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0E978-8307-CDDD-7C55-3C663FEDD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90401-2454-2269-3A15-DDBE0A56D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C015BD-9656-054E-FA1A-0A1466F67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0066B8-19F2-DF1C-7807-20707424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2B2E67-1497-FA91-08E0-E679DC2C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8930E1C-7F6D-94FB-78C7-8E8E8334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7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BBC21-2D24-282E-C37E-8306E3A0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5F7E118-DE30-92A3-F5BD-D3E4EFB10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2C1EB7-493B-F373-D018-13D1CE76F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86FCF3-A732-2B75-3B83-2C967B295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F17F43B-13E8-845D-737E-343F1A5B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0BB0E7-E67C-0222-9BD5-7981019E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54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C5490D-DDFD-720B-757F-D30F8CC3E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5AFB1E-44FD-5936-EB75-B8A1B1690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53D116-982B-0EB3-281D-D88C14EBA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7EB7-7DA4-499B-A06C-99EC1B6A3570}" type="datetimeFigureOut">
              <a:rPr lang="pt-BR" smtClean="0"/>
              <a:t>04/10/2024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C26B6-1506-4517-7765-D413A4AB1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C073AA-AA0B-4776-BAC2-7994AD743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20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3676" y="0"/>
            <a:ext cx="11430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/>
          <p:nvPr/>
        </p:nvSpPr>
        <p:spPr>
          <a:xfrm>
            <a:off x="0" y="0"/>
            <a:ext cx="10101560" cy="6858000"/>
          </a:xfrm>
          <a:custGeom>
            <a:avLst/>
            <a:gdLst/>
            <a:ahLst/>
            <a:cxnLst/>
            <a:rect l="l" t="t" r="r" b="b"/>
            <a:pathLst>
              <a:path w="10101560" h="6858000" extrusionOk="0">
                <a:moveTo>
                  <a:pt x="0" y="0"/>
                </a:moveTo>
                <a:lnTo>
                  <a:pt x="10101560" y="0"/>
                </a:lnTo>
                <a:lnTo>
                  <a:pt x="6632471" y="3469090"/>
                </a:lnTo>
                <a:lnTo>
                  <a:pt x="100213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1" name="Google Shape;91;p2"/>
          <p:cNvSpPr/>
          <p:nvPr/>
        </p:nvSpPr>
        <p:spPr>
          <a:xfrm rot="-2700000">
            <a:off x="-1987759" y="45942"/>
            <a:ext cx="4649332" cy="3291132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2"/>
          <p:cNvSpPr/>
          <p:nvPr/>
        </p:nvSpPr>
        <p:spPr>
          <a:xfrm rot="-2700000">
            <a:off x="9779462" y="-2028870"/>
            <a:ext cx="3001724" cy="5907966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1092200" y="4131752"/>
            <a:ext cx="5126724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b="0" i="0" u="none" strike="noStrike" cap="none" dirty="0">
                <a:solidFill>
                  <a:srgbClr val="031059"/>
                </a:solidFill>
                <a:latin typeface="Poppins Black"/>
                <a:ea typeface="Poppins Black"/>
                <a:cs typeface="Poppins Black"/>
                <a:sym typeface="Poppins Black"/>
              </a:rPr>
              <a:t>EDA</a:t>
            </a:r>
            <a:endParaRPr dirty="0"/>
          </a:p>
        </p:txBody>
      </p:sp>
      <p:sp>
        <p:nvSpPr>
          <p:cNvPr id="94" name="Google Shape;94;p2"/>
          <p:cNvSpPr txBox="1"/>
          <p:nvPr/>
        </p:nvSpPr>
        <p:spPr>
          <a:xfrm>
            <a:off x="1092200" y="5362858"/>
            <a:ext cx="482856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cap="none" dirty="0">
                <a:solidFill>
                  <a:srgbClr val="7F7F7F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APRESENTAÇÃO D</a:t>
            </a:r>
            <a:r>
              <a:rPr lang="pt-BR" sz="1600" dirty="0">
                <a:solidFill>
                  <a:srgbClr val="7F7F7F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OS RESULTADOS</a:t>
            </a:r>
            <a:endParaRPr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" descr="Pessoa na frente de um laptop&#10;&#10;Descrição gerada automaticamente"/>
          <p:cNvPicPr preferRelativeResize="0"/>
          <p:nvPr/>
        </p:nvPicPr>
        <p:blipFill rotWithShape="1">
          <a:blip r:embed="rId3">
            <a:alphaModFix amt="35000"/>
          </a:blip>
          <a:srcRect r="15905"/>
          <a:stretch/>
        </p:blipFill>
        <p:spPr>
          <a:xfrm>
            <a:off x="3548007" y="0"/>
            <a:ext cx="864399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/>
          <p:nvPr/>
        </p:nvSpPr>
        <p:spPr>
          <a:xfrm>
            <a:off x="0" y="0"/>
            <a:ext cx="10788444" cy="6858000"/>
          </a:xfrm>
          <a:custGeom>
            <a:avLst/>
            <a:gdLst/>
            <a:ahLst/>
            <a:cxnLst/>
            <a:rect l="l" t="t" r="r" b="b"/>
            <a:pathLst>
              <a:path w="10788444" h="6858000" extrusionOk="0">
                <a:moveTo>
                  <a:pt x="0" y="0"/>
                </a:moveTo>
                <a:lnTo>
                  <a:pt x="3930444" y="0"/>
                </a:lnTo>
                <a:lnTo>
                  <a:pt x="107884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5"/>
          <p:cNvSpPr/>
          <p:nvPr/>
        </p:nvSpPr>
        <p:spPr>
          <a:xfrm rot="-2700000">
            <a:off x="-1341664" y="3979674"/>
            <a:ext cx="2355122" cy="2355122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5"/>
          <p:cNvSpPr/>
          <p:nvPr/>
        </p:nvSpPr>
        <p:spPr>
          <a:xfrm rot="-2700000">
            <a:off x="7070723" y="3858345"/>
            <a:ext cx="7406645" cy="3864826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1082073" y="1860026"/>
            <a:ext cx="4541520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just"/>
            <a:r>
              <a:rPr lang="pt-BR" dirty="0">
                <a:latin typeface="Montserrat" pitchFamily="2" charset="0"/>
              </a:rPr>
              <a:t>Esse projeto consiste em, a partir de dados fornecidos pela equipe de Marketing, utilizar conceitos de estatística, programação e análise de dados para gerar insights sobre como melhorar o engajamento das redes sociais em uma empresa de mídias sociais.</a:t>
            </a:r>
            <a:endParaRPr dirty="0">
              <a:latin typeface="Montserrat" pitchFamily="2" charset="0"/>
            </a:endParaRPr>
          </a:p>
        </p:txBody>
      </p:sp>
      <p:sp>
        <p:nvSpPr>
          <p:cNvPr id="157" name="Google Shape;157;p5"/>
          <p:cNvSpPr txBox="1">
            <a:spLocks noGrp="1"/>
          </p:cNvSpPr>
          <p:nvPr>
            <p:ph type="title"/>
          </p:nvPr>
        </p:nvSpPr>
        <p:spPr>
          <a:xfrm>
            <a:off x="1092200" y="1089025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latin typeface="Montserrat" pitchFamily="2" charset="0"/>
              </a:rPr>
              <a:t>Introdução</a:t>
            </a:r>
            <a:endParaRPr sz="4000" dirty="0">
              <a:latin typeface="Montserrat" pitchFamily="2" charset="0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421824" y="1147362"/>
            <a:ext cx="67037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01</a:t>
            </a:r>
            <a:endParaRPr sz="1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9" descr="Homem segurando computador portátil&#10;&#10;Descrição gerada automaticamente"/>
          <p:cNvPicPr preferRelativeResize="0"/>
          <p:nvPr/>
        </p:nvPicPr>
        <p:blipFill rotWithShape="1">
          <a:blip r:embed="rId3">
            <a:alphaModFix amt="20000"/>
          </a:blip>
          <a:srcRect l="6187"/>
          <a:stretch/>
        </p:blipFill>
        <p:spPr>
          <a:xfrm>
            <a:off x="0" y="2243558"/>
            <a:ext cx="6493398" cy="4614441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9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5926016" y="6858000"/>
                </a:lnTo>
                <a:lnTo>
                  <a:pt x="2497016" y="3429000"/>
                </a:lnTo>
                <a:lnTo>
                  <a:pt x="0" y="59260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1" name="Google Shape;301;p9" descr="Homem na frente de um laptop&#10;&#10;Descrição gerada automaticamente"/>
          <p:cNvPicPr preferRelativeResize="0"/>
          <p:nvPr/>
        </p:nvPicPr>
        <p:blipFill rotWithShape="1">
          <a:blip r:embed="rId4">
            <a:alphaModFix amt="20000"/>
          </a:blip>
          <a:srcRect t="19402"/>
          <a:stretch/>
        </p:blipFill>
        <p:spPr>
          <a:xfrm>
            <a:off x="6553796" y="0"/>
            <a:ext cx="567260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9"/>
          <p:cNvSpPr txBox="1">
            <a:spLocks noGrp="1"/>
          </p:cNvSpPr>
          <p:nvPr>
            <p:ph type="title"/>
          </p:nvPr>
        </p:nvSpPr>
        <p:spPr>
          <a:xfrm>
            <a:off x="1092200" y="1096484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latin typeface="Montserrat" pitchFamily="2" charset="0"/>
              </a:rPr>
              <a:t>Objetivo</a:t>
            </a:r>
            <a:endParaRPr sz="4000" dirty="0">
              <a:latin typeface="Montserrat" pitchFamily="2" charset="0"/>
            </a:endParaRPr>
          </a:p>
        </p:txBody>
      </p:sp>
      <p:sp>
        <p:nvSpPr>
          <p:cNvPr id="304" name="Google Shape;304;p9"/>
          <p:cNvSpPr/>
          <p:nvPr/>
        </p:nvSpPr>
        <p:spPr>
          <a:xfrm>
            <a:off x="6369212" y="0"/>
            <a:ext cx="4403296" cy="6858000"/>
          </a:xfrm>
          <a:custGeom>
            <a:avLst/>
            <a:gdLst/>
            <a:ahLst/>
            <a:cxnLst/>
            <a:rect l="l" t="t" r="r" b="b"/>
            <a:pathLst>
              <a:path w="4403296" h="6858000" extrusionOk="0">
                <a:moveTo>
                  <a:pt x="0" y="0"/>
                </a:moveTo>
                <a:lnTo>
                  <a:pt x="2823869" y="0"/>
                </a:lnTo>
                <a:lnTo>
                  <a:pt x="184583" y="2639286"/>
                </a:lnTo>
                <a:lnTo>
                  <a:pt x="4403296" y="6857999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endParaRPr/>
          </a:p>
        </p:txBody>
      </p:sp>
      <p:sp>
        <p:nvSpPr>
          <p:cNvPr id="305" name="Google Shape;305;p9"/>
          <p:cNvSpPr/>
          <p:nvPr/>
        </p:nvSpPr>
        <p:spPr>
          <a:xfrm rot="-2700000">
            <a:off x="6204136" y="-2036612"/>
            <a:ext cx="3626163" cy="3442626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6" name="Google Shape;306;p9"/>
          <p:cNvSpPr txBox="1"/>
          <p:nvPr/>
        </p:nvSpPr>
        <p:spPr>
          <a:xfrm>
            <a:off x="226257" y="1154821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02</a:t>
            </a:r>
            <a:endParaRPr sz="1600" dirty="0"/>
          </a:p>
        </p:txBody>
      </p:sp>
      <p:sp>
        <p:nvSpPr>
          <p:cNvPr id="307" name="Google Shape;307;p9"/>
          <p:cNvSpPr/>
          <p:nvPr/>
        </p:nvSpPr>
        <p:spPr>
          <a:xfrm rot="-2700000">
            <a:off x="4197369" y="5787753"/>
            <a:ext cx="2259813" cy="225981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" name="Google Shape;302;p9"/>
          <p:cNvSpPr txBox="1"/>
          <p:nvPr/>
        </p:nvSpPr>
        <p:spPr>
          <a:xfrm>
            <a:off x="1082072" y="1856900"/>
            <a:ext cx="5411326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Realizar uma ampla análise exploratória visando </a:t>
            </a:r>
            <a:r>
              <a:rPr lang="pt-BR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gerar</a:t>
            </a:r>
            <a:r>
              <a:rPr lang="pt-BR" sz="18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 os principais insights do projeto e identificar os pontos de melhoria nas postagens em redes sociais para melhorar a performance do engajamento da empresa.</a:t>
            </a:r>
            <a:endParaRPr lang="pt-BR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8" descr="Computador aberto em cima de um balcão&#10;&#10;Descrição gerada automaticamente com confiança média"/>
          <p:cNvPicPr preferRelativeResize="0"/>
          <p:nvPr/>
        </p:nvPicPr>
        <p:blipFill rotWithShape="1">
          <a:blip r:embed="rId3">
            <a:alphaModFix amt="5000"/>
          </a:blip>
          <a:srcRect t="5148" r="5326" b="20108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"/>
          <p:cNvSpPr/>
          <p:nvPr/>
        </p:nvSpPr>
        <p:spPr>
          <a:xfrm rot="-2700000">
            <a:off x="-154481" y="-470441"/>
            <a:ext cx="1728000" cy="172800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8D9111A2-8DDB-FF40-199D-01B9DFEA7F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96484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latin typeface="Montserrat" pitchFamily="2" charset="0"/>
              </a:rPr>
              <a:t>Insights</a:t>
            </a:r>
            <a:endParaRPr sz="4000" dirty="0"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89DDEEBA-7A8A-3501-ADEB-F5BCE665A3B8}"/>
              </a:ext>
            </a:extLst>
          </p:cNvPr>
          <p:cNvSpPr txBox="1"/>
          <p:nvPr/>
        </p:nvSpPr>
        <p:spPr>
          <a:xfrm>
            <a:off x="963376" y="1154821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03</a:t>
            </a:r>
            <a:endParaRPr sz="1600" dirty="0"/>
          </a:p>
        </p:txBody>
      </p:sp>
      <p:sp>
        <p:nvSpPr>
          <p:cNvPr id="294" name="Google Shape;294;p8"/>
          <p:cNvSpPr/>
          <p:nvPr/>
        </p:nvSpPr>
        <p:spPr>
          <a:xfrm rot="-2700000">
            <a:off x="11139299" y="4901662"/>
            <a:ext cx="2169604" cy="1865494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32307C23-0F62-A47E-8BE1-10D0F872E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036211"/>
              </p:ext>
            </p:extLst>
          </p:nvPr>
        </p:nvGraphicFramePr>
        <p:xfrm>
          <a:off x="1225550" y="1984341"/>
          <a:ext cx="9571928" cy="30603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785964">
                  <a:extLst>
                    <a:ext uri="{9D8B030D-6E8A-4147-A177-3AD203B41FA5}">
                      <a16:colId xmlns:a16="http://schemas.microsoft.com/office/drawing/2014/main" val="824568556"/>
                    </a:ext>
                  </a:extLst>
                </a:gridCol>
                <a:gridCol w="4785964">
                  <a:extLst>
                    <a:ext uri="{9D8B030D-6E8A-4147-A177-3AD203B41FA5}">
                      <a16:colId xmlns:a16="http://schemas.microsoft.com/office/drawing/2014/main" val="3024285835"/>
                    </a:ext>
                  </a:extLst>
                </a:gridCol>
              </a:tblGrid>
              <a:tr h="42295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Postagens com Mais Engajamento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F244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Postagens com Menos Engajamento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7C8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263641"/>
                  </a:ext>
                </a:extLst>
              </a:tr>
              <a:tr h="65935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  <a:latin typeface="Montserrat" pitchFamily="2" charset="0"/>
                        </a:rPr>
                        <a:t>Fotos e </a:t>
                      </a:r>
                      <a:r>
                        <a:rPr lang="pt-BR" sz="1100" u="none" strike="noStrike" dirty="0" err="1">
                          <a:effectLst/>
                          <a:latin typeface="Montserrat" pitchFamily="2" charset="0"/>
                        </a:rPr>
                        <a:t>Reels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Vídeos e IGTV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01599908"/>
                  </a:ext>
                </a:extLst>
              </a:tr>
              <a:tr h="65935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Postagens às Quartas e Domingos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Postagens nos demais dias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7535640"/>
                  </a:ext>
                </a:extLst>
              </a:tr>
              <a:tr h="65935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Postagens com pessoas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Postagens sem pessoas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0435225"/>
                  </a:ext>
                </a:extLst>
              </a:tr>
              <a:tr h="65935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Postagens de campanhas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itchFamily="2" charset="0"/>
                        </a:rPr>
                        <a:t>Postagens sem campanhas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75310588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13" descr="Pessoa na frente de um laptop aberto&#10;&#10;Descrição gerada automaticamente"/>
          <p:cNvPicPr preferRelativeResize="0"/>
          <p:nvPr/>
        </p:nvPicPr>
        <p:blipFill rotWithShape="1">
          <a:blip r:embed="rId3">
            <a:alphaModFix amt="20000"/>
          </a:blip>
          <a:srcRect r="28858"/>
          <a:stretch/>
        </p:blipFill>
        <p:spPr>
          <a:xfrm flipH="1">
            <a:off x="0" y="0"/>
            <a:ext cx="5272451" cy="49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3"/>
          <p:cNvSpPr/>
          <p:nvPr/>
        </p:nvSpPr>
        <p:spPr>
          <a:xfrm>
            <a:off x="0" y="0"/>
            <a:ext cx="12186176" cy="6858000"/>
          </a:xfrm>
          <a:custGeom>
            <a:avLst/>
            <a:gdLst/>
            <a:ahLst/>
            <a:cxnLst/>
            <a:rect l="l" t="t" r="r" b="b"/>
            <a:pathLst>
              <a:path w="12186176" h="6858000" extrusionOk="0">
                <a:moveTo>
                  <a:pt x="3667435" y="0"/>
                </a:moveTo>
                <a:lnTo>
                  <a:pt x="12186176" y="0"/>
                </a:lnTo>
                <a:lnTo>
                  <a:pt x="12186176" y="6858000"/>
                </a:lnTo>
                <a:lnTo>
                  <a:pt x="0" y="6858000"/>
                </a:lnTo>
                <a:lnTo>
                  <a:pt x="0" y="4292409"/>
                </a:lnTo>
                <a:lnTo>
                  <a:pt x="422331" y="4714740"/>
                </a:lnTo>
                <a:lnTo>
                  <a:pt x="4402253" y="73481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13"/>
          <p:cNvSpPr/>
          <p:nvPr/>
        </p:nvSpPr>
        <p:spPr>
          <a:xfrm>
            <a:off x="8551381" y="3982370"/>
            <a:ext cx="206829" cy="996043"/>
          </a:xfrm>
          <a:prstGeom prst="rect">
            <a:avLst/>
          </a:prstGeom>
          <a:solidFill>
            <a:srgbClr val="F244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13"/>
          <p:cNvSpPr txBox="1"/>
          <p:nvPr/>
        </p:nvSpPr>
        <p:spPr>
          <a:xfrm>
            <a:off x="8885615" y="4218801"/>
            <a:ext cx="157382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Postagens de campanhas</a:t>
            </a:r>
          </a:p>
        </p:txBody>
      </p:sp>
      <p:grpSp>
        <p:nvGrpSpPr>
          <p:cNvPr id="389" name="Google Shape;389;p13"/>
          <p:cNvGrpSpPr/>
          <p:nvPr/>
        </p:nvGrpSpPr>
        <p:grpSpPr>
          <a:xfrm>
            <a:off x="8365780" y="4284176"/>
            <a:ext cx="392430" cy="418603"/>
            <a:chOff x="8365780" y="3593714"/>
            <a:chExt cx="392430" cy="418603"/>
          </a:xfrm>
        </p:grpSpPr>
        <p:sp>
          <p:nvSpPr>
            <p:cNvPr id="390" name="Google Shape;390;p13"/>
            <p:cNvSpPr/>
            <p:nvPr/>
          </p:nvSpPr>
          <p:spPr>
            <a:xfrm>
              <a:off x="8365780" y="3593714"/>
              <a:ext cx="392430" cy="392430"/>
            </a:xfrm>
            <a:prstGeom prst="ellipse">
              <a:avLst/>
            </a:prstGeom>
            <a:solidFill>
              <a:srgbClr val="F24405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1" name="Google Shape;391;p13"/>
            <p:cNvSpPr txBox="1"/>
            <p:nvPr/>
          </p:nvSpPr>
          <p:spPr>
            <a:xfrm>
              <a:off x="8387032" y="3643026"/>
              <a:ext cx="336952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4</a:t>
              </a:r>
              <a:endParaRPr dirty="0"/>
            </a:p>
          </p:txBody>
        </p:sp>
      </p:grpSp>
      <p:sp>
        <p:nvSpPr>
          <p:cNvPr id="392" name="Google Shape;392;p13"/>
          <p:cNvSpPr/>
          <p:nvPr/>
        </p:nvSpPr>
        <p:spPr>
          <a:xfrm>
            <a:off x="8551381" y="2713376"/>
            <a:ext cx="206829" cy="996043"/>
          </a:xfrm>
          <a:prstGeom prst="rect">
            <a:avLst/>
          </a:prstGeom>
          <a:solidFill>
            <a:srgbClr val="2C3D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13"/>
          <p:cNvSpPr txBox="1"/>
          <p:nvPr/>
        </p:nvSpPr>
        <p:spPr>
          <a:xfrm>
            <a:off x="8885615" y="2949807"/>
            <a:ext cx="157382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Postagens com pessoas</a:t>
            </a:r>
          </a:p>
        </p:txBody>
      </p:sp>
      <p:grpSp>
        <p:nvGrpSpPr>
          <p:cNvPr id="394" name="Google Shape;394;p13"/>
          <p:cNvGrpSpPr/>
          <p:nvPr/>
        </p:nvGrpSpPr>
        <p:grpSpPr>
          <a:xfrm>
            <a:off x="8365780" y="3015182"/>
            <a:ext cx="392430" cy="418603"/>
            <a:chOff x="8365780" y="2324720"/>
            <a:chExt cx="392430" cy="418603"/>
          </a:xfrm>
        </p:grpSpPr>
        <p:sp>
          <p:nvSpPr>
            <p:cNvPr id="395" name="Google Shape;395;p13"/>
            <p:cNvSpPr/>
            <p:nvPr/>
          </p:nvSpPr>
          <p:spPr>
            <a:xfrm>
              <a:off x="8365780" y="2324720"/>
              <a:ext cx="392430" cy="392430"/>
            </a:xfrm>
            <a:prstGeom prst="ellipse">
              <a:avLst/>
            </a:prstGeom>
            <a:solidFill>
              <a:srgbClr val="2C3D73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6" name="Google Shape;396;p13"/>
            <p:cNvSpPr txBox="1"/>
            <p:nvPr/>
          </p:nvSpPr>
          <p:spPr>
            <a:xfrm>
              <a:off x="8387032" y="2374032"/>
              <a:ext cx="34657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3</a:t>
              </a:r>
              <a:endParaRPr dirty="0"/>
            </a:p>
          </p:txBody>
        </p:sp>
      </p:grpSp>
      <p:sp>
        <p:nvSpPr>
          <p:cNvPr id="402" name="Google Shape;402;p13"/>
          <p:cNvSpPr/>
          <p:nvPr/>
        </p:nvSpPr>
        <p:spPr>
          <a:xfrm flipH="1">
            <a:off x="3367029" y="3982370"/>
            <a:ext cx="206829" cy="996043"/>
          </a:xfrm>
          <a:prstGeom prst="rect">
            <a:avLst/>
          </a:prstGeom>
          <a:solidFill>
            <a:srgbClr val="2C3D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13"/>
          <p:cNvSpPr txBox="1"/>
          <p:nvPr/>
        </p:nvSpPr>
        <p:spPr>
          <a:xfrm flipH="1">
            <a:off x="1665795" y="4111080"/>
            <a:ext cx="157382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Postagens às Quartas e Domingos</a:t>
            </a:r>
          </a:p>
        </p:txBody>
      </p:sp>
      <p:grpSp>
        <p:nvGrpSpPr>
          <p:cNvPr id="404" name="Google Shape;404;p13"/>
          <p:cNvGrpSpPr/>
          <p:nvPr/>
        </p:nvGrpSpPr>
        <p:grpSpPr>
          <a:xfrm>
            <a:off x="3367029" y="4271069"/>
            <a:ext cx="392430" cy="418644"/>
            <a:chOff x="3367029" y="3593714"/>
            <a:chExt cx="392430" cy="418644"/>
          </a:xfrm>
        </p:grpSpPr>
        <p:sp>
          <p:nvSpPr>
            <p:cNvPr id="405" name="Google Shape;405;p13"/>
            <p:cNvSpPr/>
            <p:nvPr/>
          </p:nvSpPr>
          <p:spPr>
            <a:xfrm flipH="1">
              <a:off x="3367029" y="3593714"/>
              <a:ext cx="392430" cy="392430"/>
            </a:xfrm>
            <a:prstGeom prst="ellipse">
              <a:avLst/>
            </a:prstGeom>
            <a:solidFill>
              <a:srgbClr val="2C3D73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6" name="Google Shape;406;p13"/>
            <p:cNvSpPr txBox="1"/>
            <p:nvPr/>
          </p:nvSpPr>
          <p:spPr>
            <a:xfrm flipH="1">
              <a:off x="3397517" y="3643026"/>
              <a:ext cx="3161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2</a:t>
              </a:r>
              <a:endParaRPr/>
            </a:p>
          </p:txBody>
        </p:sp>
      </p:grpSp>
      <p:sp>
        <p:nvSpPr>
          <p:cNvPr id="407" name="Google Shape;407;p13"/>
          <p:cNvSpPr/>
          <p:nvPr/>
        </p:nvSpPr>
        <p:spPr>
          <a:xfrm flipH="1">
            <a:off x="3367029" y="2713376"/>
            <a:ext cx="206829" cy="996043"/>
          </a:xfrm>
          <a:prstGeom prst="rect">
            <a:avLst/>
          </a:prstGeom>
          <a:solidFill>
            <a:srgbClr val="F244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13"/>
          <p:cNvSpPr txBox="1"/>
          <p:nvPr/>
        </p:nvSpPr>
        <p:spPr>
          <a:xfrm flipH="1">
            <a:off x="1665795" y="3057529"/>
            <a:ext cx="157382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Fotos e </a:t>
            </a:r>
            <a:r>
              <a:rPr lang="pt-BR" sz="1400" dirty="0" err="1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Reels</a:t>
            </a:r>
            <a:endParaRPr lang="pt-BR" sz="1400" dirty="0">
              <a:solidFill>
                <a:srgbClr val="7F7F7F"/>
              </a:solidFill>
              <a:latin typeface="Montserrat" pitchFamily="2" charset="0"/>
              <a:ea typeface="Open Sans"/>
              <a:cs typeface="Open Sans"/>
              <a:sym typeface="Open Sans"/>
            </a:endParaRPr>
          </a:p>
        </p:txBody>
      </p:sp>
      <p:grpSp>
        <p:nvGrpSpPr>
          <p:cNvPr id="409" name="Google Shape;409;p13"/>
          <p:cNvGrpSpPr/>
          <p:nvPr/>
        </p:nvGrpSpPr>
        <p:grpSpPr>
          <a:xfrm>
            <a:off x="3367029" y="3002075"/>
            <a:ext cx="392430" cy="418644"/>
            <a:chOff x="3367029" y="2324720"/>
            <a:chExt cx="392430" cy="418644"/>
          </a:xfrm>
        </p:grpSpPr>
        <p:sp>
          <p:nvSpPr>
            <p:cNvPr id="410" name="Google Shape;410;p13"/>
            <p:cNvSpPr/>
            <p:nvPr/>
          </p:nvSpPr>
          <p:spPr>
            <a:xfrm flipH="1">
              <a:off x="3367029" y="2324720"/>
              <a:ext cx="392430" cy="392430"/>
            </a:xfrm>
            <a:prstGeom prst="ellipse">
              <a:avLst/>
            </a:prstGeom>
            <a:solidFill>
              <a:srgbClr val="F24405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1" name="Google Shape;411;p13"/>
            <p:cNvSpPr txBox="1"/>
            <p:nvPr/>
          </p:nvSpPr>
          <p:spPr>
            <a:xfrm flipH="1">
              <a:off x="3425225" y="2374032"/>
              <a:ext cx="27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1</a:t>
              </a:r>
              <a:endParaRPr/>
            </a:p>
          </p:txBody>
        </p:sp>
      </p:grpSp>
      <p:grpSp>
        <p:nvGrpSpPr>
          <p:cNvPr id="417" name="Google Shape;417;p13"/>
          <p:cNvGrpSpPr/>
          <p:nvPr/>
        </p:nvGrpSpPr>
        <p:grpSpPr>
          <a:xfrm>
            <a:off x="4301754" y="2194560"/>
            <a:ext cx="3540978" cy="3233066"/>
            <a:chOff x="4301754" y="2194560"/>
            <a:chExt cx="3540978" cy="3233066"/>
          </a:xfrm>
        </p:grpSpPr>
        <p:sp>
          <p:nvSpPr>
            <p:cNvPr id="418" name="Google Shape;418;p13"/>
            <p:cNvSpPr/>
            <p:nvPr/>
          </p:nvSpPr>
          <p:spPr>
            <a:xfrm>
              <a:off x="4301754" y="2194560"/>
              <a:ext cx="3540978" cy="3233066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5127981" y="2231680"/>
              <a:ext cx="1904632" cy="853894"/>
            </a:xfrm>
            <a:custGeom>
              <a:avLst/>
              <a:gdLst/>
              <a:ahLst/>
              <a:cxnLst/>
              <a:rect l="l" t="t" r="r" b="b"/>
              <a:pathLst>
                <a:path w="1904632" h="853894" extrusionOk="0">
                  <a:moveTo>
                    <a:pt x="1859" y="0"/>
                  </a:moveTo>
                  <a:lnTo>
                    <a:pt x="1901373" y="0"/>
                  </a:lnTo>
                  <a:lnTo>
                    <a:pt x="1904632" y="6517"/>
                  </a:lnTo>
                  <a:lnTo>
                    <a:pt x="1385639" y="853894"/>
                  </a:lnTo>
                  <a:lnTo>
                    <a:pt x="517323" y="853894"/>
                  </a:lnTo>
                  <a:lnTo>
                    <a:pt x="0" y="3718"/>
                  </a:lnTo>
                  <a:close/>
                </a:path>
              </a:pathLst>
            </a:custGeom>
            <a:solidFill>
              <a:srgbClr val="F24405"/>
            </a:solidFill>
            <a:ln w="63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4342237" y="2235399"/>
              <a:ext cx="1303066" cy="1577838"/>
            </a:xfrm>
            <a:custGeom>
              <a:avLst/>
              <a:gdLst/>
              <a:ahLst/>
              <a:cxnLst/>
              <a:rect l="l" t="t" r="r" b="b"/>
              <a:pathLst>
                <a:path w="1303066" h="1577838" extrusionOk="0">
                  <a:moveTo>
                    <a:pt x="785744" y="0"/>
                  </a:moveTo>
                  <a:lnTo>
                    <a:pt x="1303066" y="850175"/>
                  </a:lnTo>
                  <a:lnTo>
                    <a:pt x="1302452" y="850175"/>
                  </a:lnTo>
                  <a:lnTo>
                    <a:pt x="941796" y="1571486"/>
                  </a:lnTo>
                  <a:lnTo>
                    <a:pt x="944887" y="1577668"/>
                  </a:lnTo>
                  <a:lnTo>
                    <a:pt x="3176" y="1577838"/>
                  </a:lnTo>
                  <a:lnTo>
                    <a:pt x="0" y="1571486"/>
                  </a:lnTo>
                  <a:close/>
                </a:path>
              </a:pathLst>
            </a:custGeom>
            <a:solidFill>
              <a:srgbClr val="031059"/>
            </a:solidFill>
            <a:ln w="63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4345413" y="3813067"/>
              <a:ext cx="1297494" cy="1565319"/>
            </a:xfrm>
            <a:custGeom>
              <a:avLst/>
              <a:gdLst/>
              <a:ahLst/>
              <a:cxnLst/>
              <a:rect l="l" t="t" r="r" b="b"/>
              <a:pathLst>
                <a:path w="1297494" h="1565319" extrusionOk="0">
                  <a:moveTo>
                    <a:pt x="941711" y="0"/>
                  </a:moveTo>
                  <a:lnTo>
                    <a:pt x="1297494" y="711564"/>
                  </a:lnTo>
                  <a:lnTo>
                    <a:pt x="782575" y="1565319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F24405"/>
            </a:solidFill>
            <a:ln w="63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5127989" y="4524634"/>
              <a:ext cx="1904547" cy="857457"/>
            </a:xfrm>
            <a:custGeom>
              <a:avLst/>
              <a:gdLst/>
              <a:ahLst/>
              <a:cxnLst/>
              <a:rect l="l" t="t" r="r" b="b"/>
              <a:pathLst>
                <a:path w="1904547" h="857457" extrusionOk="0">
                  <a:moveTo>
                    <a:pt x="514919" y="0"/>
                  </a:moveTo>
                  <a:lnTo>
                    <a:pt x="516700" y="3563"/>
                  </a:lnTo>
                  <a:lnTo>
                    <a:pt x="1386517" y="3563"/>
                  </a:lnTo>
                  <a:lnTo>
                    <a:pt x="1387098" y="2401"/>
                  </a:lnTo>
                  <a:lnTo>
                    <a:pt x="1904547" y="851094"/>
                  </a:lnTo>
                  <a:lnTo>
                    <a:pt x="1901365" y="857457"/>
                  </a:lnTo>
                  <a:lnTo>
                    <a:pt x="1851" y="857457"/>
                  </a:lnTo>
                  <a:lnTo>
                    <a:pt x="0" y="853754"/>
                  </a:lnTo>
                  <a:close/>
                </a:path>
              </a:pathLst>
            </a:custGeom>
            <a:solidFill>
              <a:srgbClr val="031059"/>
            </a:solidFill>
            <a:ln w="63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6515089" y="3803786"/>
              <a:ext cx="1301869" cy="1571941"/>
            </a:xfrm>
            <a:custGeom>
              <a:avLst/>
              <a:gdLst/>
              <a:ahLst/>
              <a:cxnLst/>
              <a:rect l="l" t="t" r="r" b="b"/>
              <a:pathLst>
                <a:path w="1301869" h="1571941" extrusionOk="0">
                  <a:moveTo>
                    <a:pt x="1300319" y="0"/>
                  </a:moveTo>
                  <a:lnTo>
                    <a:pt x="1301869" y="3100"/>
                  </a:lnTo>
                  <a:lnTo>
                    <a:pt x="517448" y="1571941"/>
                  </a:lnTo>
                  <a:lnTo>
                    <a:pt x="0" y="723248"/>
                  </a:lnTo>
                  <a:lnTo>
                    <a:pt x="359713" y="3822"/>
                  </a:lnTo>
                  <a:close/>
                </a:path>
              </a:pathLst>
            </a:custGeom>
            <a:solidFill>
              <a:srgbClr val="F24405"/>
            </a:solidFill>
            <a:ln w="63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6514509" y="2238198"/>
              <a:ext cx="1302452" cy="1569410"/>
            </a:xfrm>
            <a:custGeom>
              <a:avLst/>
              <a:gdLst/>
              <a:ahLst/>
              <a:cxnLst/>
              <a:rect l="l" t="t" r="r" b="b"/>
              <a:pathLst>
                <a:path w="1302452" h="1569410" extrusionOk="0">
                  <a:moveTo>
                    <a:pt x="1300902" y="1565588"/>
                  </a:moveTo>
                  <a:lnTo>
                    <a:pt x="1302452" y="1568688"/>
                  </a:lnTo>
                  <a:lnTo>
                    <a:pt x="1302451" y="1568687"/>
                  </a:lnTo>
                  <a:lnTo>
                    <a:pt x="1300902" y="1565588"/>
                  </a:lnTo>
                  <a:close/>
                  <a:moveTo>
                    <a:pt x="518107" y="0"/>
                  </a:moveTo>
                  <a:lnTo>
                    <a:pt x="1300902" y="1565588"/>
                  </a:lnTo>
                  <a:lnTo>
                    <a:pt x="360296" y="1569410"/>
                  </a:lnTo>
                  <a:lnTo>
                    <a:pt x="0" y="847376"/>
                  </a:lnTo>
                  <a:lnTo>
                    <a:pt x="518107" y="0"/>
                  </a:lnTo>
                  <a:close/>
                </a:path>
              </a:pathLst>
            </a:custGeom>
            <a:solidFill>
              <a:srgbClr val="031059"/>
            </a:solidFill>
            <a:ln w="63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5252511" y="3055093"/>
              <a:ext cx="1656000" cy="1512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>
              <a:noFill/>
            </a:ln>
            <a:effectLst>
              <a:outerShdw blurRad="101600" sx="105000" sy="105000" algn="ctr" rotWithShape="0">
                <a:srgbClr val="000000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4921753" y="2766150"/>
              <a:ext cx="2301720" cy="2086890"/>
            </a:xfrm>
            <a:custGeom>
              <a:avLst/>
              <a:gdLst/>
              <a:ahLst/>
              <a:cxnLst/>
              <a:rect l="l" t="t" r="r" b="b"/>
              <a:pathLst>
                <a:path w="3474720" h="3150410" extrusionOk="0">
                  <a:moveTo>
                    <a:pt x="1302452" y="853894"/>
                  </a:moveTo>
                  <a:lnTo>
                    <a:pt x="941796" y="1575205"/>
                  </a:lnTo>
                  <a:lnTo>
                    <a:pt x="1302452" y="2296516"/>
                  </a:lnTo>
                  <a:lnTo>
                    <a:pt x="2172269" y="2296516"/>
                  </a:lnTo>
                  <a:lnTo>
                    <a:pt x="2532924" y="1575205"/>
                  </a:lnTo>
                  <a:lnTo>
                    <a:pt x="2172269" y="853894"/>
                  </a:lnTo>
                  <a:close/>
                  <a:moveTo>
                    <a:pt x="787603" y="0"/>
                  </a:moveTo>
                  <a:lnTo>
                    <a:pt x="2687117" y="0"/>
                  </a:lnTo>
                  <a:lnTo>
                    <a:pt x="3474720" y="1575205"/>
                  </a:lnTo>
                  <a:lnTo>
                    <a:pt x="2687117" y="3150410"/>
                  </a:lnTo>
                  <a:lnTo>
                    <a:pt x="787603" y="3150410"/>
                  </a:lnTo>
                  <a:lnTo>
                    <a:pt x="0" y="1575205"/>
                  </a:lnTo>
                  <a:close/>
                </a:path>
              </a:pathLst>
            </a:custGeom>
            <a:solidFill>
              <a:srgbClr val="FFFFFF">
                <a:alpha val="2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27" name="Google Shape;427;p13" descr="Gráfico de barras com tendência ascendente com preenchimento sólid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15043" y="333272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13" descr="Fixar com preenchimento sólid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9970" y="4144568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13" descr="Chave com preenchimento sólido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878200" y="4795875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13" descr="Documento com preenchimento sólido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55361" y="4200852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13" descr="Gráfico de pizza com preenchimento sólido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889163" y="3013720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13" descr="Apresentação com gráfico de barras com preenchimento sólido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839957" y="2432834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13" descr="Lupa com preenchimento sólido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804478" y="2966485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4" name="Google Shape;434;p13"/>
          <p:cNvSpPr/>
          <p:nvPr/>
        </p:nvSpPr>
        <p:spPr>
          <a:xfrm rot="-2700000">
            <a:off x="1089808" y="6213697"/>
            <a:ext cx="1728000" cy="172800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13"/>
          <p:cNvSpPr/>
          <p:nvPr/>
        </p:nvSpPr>
        <p:spPr>
          <a:xfrm rot="-2700000">
            <a:off x="9516657" y="-1541764"/>
            <a:ext cx="2743232" cy="374024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303;p9">
            <a:extLst>
              <a:ext uri="{FF2B5EF4-FFF2-40B4-BE49-F238E27FC236}">
                <a16:creationId xmlns:a16="http://schemas.microsoft.com/office/drawing/2014/main" id="{C4135B1A-36B1-8477-E3F8-310E56C42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48058" y="1096484"/>
            <a:ext cx="6708938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latin typeface="Montserrat" pitchFamily="2" charset="0"/>
              </a:rPr>
              <a:t>Resumo</a:t>
            </a:r>
            <a:endParaRPr sz="4000" dirty="0">
              <a:latin typeface="Montserrat" pitchFamily="2" charset="0"/>
            </a:endParaRPr>
          </a:p>
        </p:txBody>
      </p:sp>
      <p:sp>
        <p:nvSpPr>
          <p:cNvPr id="5" name="Google Shape;306;p9">
            <a:extLst>
              <a:ext uri="{FF2B5EF4-FFF2-40B4-BE49-F238E27FC236}">
                <a16:creationId xmlns:a16="http://schemas.microsoft.com/office/drawing/2014/main" id="{CD2EE4DA-194E-BD1D-F074-C9FC2170CD6C}"/>
              </a:ext>
            </a:extLst>
          </p:cNvPr>
          <p:cNvSpPr txBox="1"/>
          <p:nvPr/>
        </p:nvSpPr>
        <p:spPr>
          <a:xfrm>
            <a:off x="3977161" y="1154821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chemeClr val="lt2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04</a:t>
            </a:r>
            <a:endParaRPr sz="1600" dirty="0"/>
          </a:p>
        </p:txBody>
      </p:sp>
      <p:sp>
        <p:nvSpPr>
          <p:cNvPr id="6" name="Google Shape;302;p9">
            <a:extLst>
              <a:ext uri="{FF2B5EF4-FFF2-40B4-BE49-F238E27FC236}">
                <a16:creationId xmlns:a16="http://schemas.microsoft.com/office/drawing/2014/main" id="{D6D562E3-779B-2F23-B776-51C20E04EA81}"/>
              </a:ext>
            </a:extLst>
          </p:cNvPr>
          <p:cNvSpPr txBox="1"/>
          <p:nvPr/>
        </p:nvSpPr>
        <p:spPr>
          <a:xfrm>
            <a:off x="3794989" y="1755039"/>
            <a:ext cx="45415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Mais Engajamento</a:t>
            </a:r>
            <a:endParaRPr lang="pt-BR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7"/>
          <p:cNvSpPr txBox="1"/>
          <p:nvPr/>
        </p:nvSpPr>
        <p:spPr>
          <a:xfrm>
            <a:off x="2772013" y="2644170"/>
            <a:ext cx="664797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dirty="0">
                <a:solidFill>
                  <a:srgbClr val="F24405"/>
                </a:solidFill>
                <a:latin typeface="Poppins Black"/>
                <a:ea typeface="Poppins Black"/>
                <a:cs typeface="Poppins Black"/>
                <a:sym typeface="Poppins Black"/>
              </a:rPr>
              <a:t>Obrigado</a:t>
            </a:r>
            <a:r>
              <a:rPr lang="pt-BR" sz="9600" dirty="0">
                <a:solidFill>
                  <a:srgbClr val="031059"/>
                </a:solidFill>
                <a:latin typeface="Poppins Black"/>
                <a:ea typeface="Poppins Black"/>
                <a:cs typeface="Poppins Black"/>
                <a:sym typeface="Poppins Black"/>
              </a:rPr>
              <a:t>.</a:t>
            </a:r>
            <a:endParaRPr dirty="0"/>
          </a:p>
        </p:txBody>
      </p:sp>
      <p:sp>
        <p:nvSpPr>
          <p:cNvPr id="502" name="Google Shape;502;p17"/>
          <p:cNvSpPr/>
          <p:nvPr/>
        </p:nvSpPr>
        <p:spPr>
          <a:xfrm rot="-2700000">
            <a:off x="202032" y="-1060032"/>
            <a:ext cx="1780335" cy="1780335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3" name="Google Shape;503;p17"/>
          <p:cNvSpPr/>
          <p:nvPr/>
        </p:nvSpPr>
        <p:spPr>
          <a:xfrm rot="-2700000">
            <a:off x="9429044" y="5050342"/>
            <a:ext cx="4174916" cy="2264320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145</Words>
  <Application>Microsoft Office PowerPoint</Application>
  <PresentationFormat>Widescreen</PresentationFormat>
  <Paragraphs>33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5" baseType="lpstr">
      <vt:lpstr>Aptos</vt:lpstr>
      <vt:lpstr>Aptos Display</vt:lpstr>
      <vt:lpstr>Arial</vt:lpstr>
      <vt:lpstr>Montserrat</vt:lpstr>
      <vt:lpstr>Open Sans</vt:lpstr>
      <vt:lpstr>Poppins Black</vt:lpstr>
      <vt:lpstr>Poppins ExtraLight</vt:lpstr>
      <vt:lpstr>Poppins SemiBold</vt:lpstr>
      <vt:lpstr>Tema do Office</vt:lpstr>
      <vt:lpstr>Apresentação do PowerPoint</vt:lpstr>
      <vt:lpstr>Introdução</vt:lpstr>
      <vt:lpstr>Objetivo</vt:lpstr>
      <vt:lpstr>Insights</vt:lpstr>
      <vt:lpstr>Resumo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Matheus Resende</dc:creator>
  <cp:lastModifiedBy>Matheus Resende</cp:lastModifiedBy>
  <cp:revision>35</cp:revision>
  <dcterms:created xsi:type="dcterms:W3CDTF">2024-09-30T22:35:54Z</dcterms:created>
  <dcterms:modified xsi:type="dcterms:W3CDTF">2024-10-05T00:47:26Z</dcterms:modified>
</cp:coreProperties>
</file>